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4" r:id="rId7"/>
    <p:sldId id="262" r:id="rId8"/>
    <p:sldId id="267" r:id="rId9"/>
    <p:sldId id="268" r:id="rId10"/>
    <p:sldId id="265" r:id="rId11"/>
    <p:sldId id="269" r:id="rId12"/>
    <p:sldId id="263" r:id="rId13"/>
    <p:sldId id="270" r:id="rId14"/>
    <p:sldId id="271" r:id="rId15"/>
    <p:sldId id="261" r:id="rId16"/>
    <p:sldId id="272" r:id="rId17"/>
    <p:sldId id="273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6"/>
    <p:restoredTop sz="94694"/>
  </p:normalViewPr>
  <p:slideViewPr>
    <p:cSldViewPr snapToGrid="0">
      <p:cViewPr varScale="1">
        <p:scale>
          <a:sx n="90" d="100"/>
          <a:sy n="90" d="100"/>
        </p:scale>
        <p:origin x="24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1E819-4B0B-42A9-9F93-B2CE63A77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26E6C1-9221-4AC5-A2CB-18F40B6AF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C61BF-BA80-4D99-82BF-2C714246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4F37B-7130-4CA3-A77D-C7A80D8C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20053E-19AF-4717-9A81-C4118DB9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58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7483D-536E-472D-BBD1-9F513A27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65F103-F1E0-4C9C-9613-3F682007A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E904F-656A-42A7-8D35-578A7A0C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272DF-A333-474D-8AF1-10DD5FE68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B15DF-6705-4335-9511-ED1676ED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7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912F52-4A86-4845-B4F3-D79B2FBCF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B8F0EA-96D3-4A4C-9EC9-C80B8EFCD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72293-34BE-40F3-AD2F-C34A1C46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AAD93-8888-4E18-BA9A-B5119FEC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90DA53-3E23-42D3-9BCF-F351D910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98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50DE4-DE22-4B91-B37A-B4A214F4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58C00-6A00-49C5-8E2A-A52ED6E7D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DB2F7-461B-44B4-9839-6035EDF6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8104C0-18F3-400E-9A56-A2F523C0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BB6237-7C1D-443B-992B-AAD0EA91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5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CF578-6D0B-4211-951C-C426E6B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7F65A-9353-44E8-9D69-FB3925018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21052C-1F98-43F4-BDB6-49BB5B8E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6BE0F-F5F5-42BF-B8B6-71423C24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21CEA-EDC0-4EB8-AAE2-1FBD14F3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97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2CE12-FE31-4C9E-9B1F-6F5EC294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14C18-71C9-48B9-B233-02906A3F9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144169-9BAA-4D69-9ED2-98737CCEF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0E61C-C39D-4AA1-A809-5C8522057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3CFD71-E969-402C-920A-5E299763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ECFBD2-6328-4C47-B349-C63CD18E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1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DB329-E84D-41A4-84C1-459023FA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4DE6C-00B6-491C-8E28-ED6CFCEF3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7848FA-CB5F-4349-96AF-01BCF3CDF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E810A4-41D1-4729-A68C-0D15C222C5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DBC9F5-A994-4B21-9D7F-F6CBDCD67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B2ADA-AE66-43AD-8EFA-C52E097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FAF48A-6CE6-458F-9504-BCE3B1FA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9B0F36-F0E8-4DD0-9713-9876969F6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3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667E9-C8FB-4788-ABD5-86C57EAA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2A4E3C-D954-4247-AF33-352B5781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7E8A3B-6BCA-435E-9F10-172B63C9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514242-D7AF-44A3-BF39-87334786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63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785BE3-125C-4F87-929F-0C8F73CA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FEA0EE-35C5-4BF8-BF34-231031E0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DE2B64-EA3A-4DAD-8943-621C5923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6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9F5F5-5FD6-44BD-9426-D2C2A6CE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BED3AA-C4ED-49FB-91EC-EFACD8A5E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957CE1-D497-4B9E-A843-C7C25B7D4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D8A7D-7DDD-492A-9EA3-BF38B8AE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59254A-71B1-4FA4-B67C-72EF3F2E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FCB1-F008-4717-8350-0EC33A2D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23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A131A-96FE-4305-AB2A-6A61BD0E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4E2C14-33C4-44DE-B5E0-AB3712122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77B2C8-905C-4BC9-9A3C-31470B623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5464D4-E8A0-471C-BAA3-BA6E19109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D86BF-CAB6-4AE6-9AD9-C8699E1E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2F7D40-5AFF-45B6-8FA3-A25A6E9C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8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00DF30-0C13-4C5B-953B-6F740030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34BE3F-4684-4A21-9423-B38B4DA47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A0C3E9-C1DE-40BA-9274-1512CD333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08F58-6B20-42BA-9832-ADE27EB09DED}" type="datetimeFigureOut">
              <a:rPr lang="ko-KR" altLang="en-US" smtClean="0"/>
              <a:t>2022. 5. 15.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44F4E-6845-4626-B38A-699B97056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3A7BD-FE7E-442F-A246-DF826D044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7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04BF1B9-6E63-46C7-B060-BAD9F682235B}"/>
              </a:ext>
            </a:extLst>
          </p:cNvPr>
          <p:cNvSpPr/>
          <p:nvPr/>
        </p:nvSpPr>
        <p:spPr>
          <a:xfrm>
            <a:off x="4623955" y="2313538"/>
            <a:ext cx="2944089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0F8F0-24DE-4455-970A-71395DB34396}"/>
              </a:ext>
            </a:extLst>
          </p:cNvPr>
          <p:cNvSpPr txBox="1"/>
          <p:nvPr/>
        </p:nvSpPr>
        <p:spPr>
          <a:xfrm>
            <a:off x="5443047" y="1302975"/>
            <a:ext cx="1417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  <a:ea typeface="G마켓 산스 TTF Medium" panose="02000000000000000000" pitchFamily="2" charset="-127"/>
              </a:rPr>
              <a:t>JBIG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40FBFD-CE00-46B3-A070-83949968499F}"/>
              </a:ext>
            </a:extLst>
          </p:cNvPr>
          <p:cNvCxnSpPr>
            <a:cxnSpLocks/>
          </p:cNvCxnSpPr>
          <p:nvPr/>
        </p:nvCxnSpPr>
        <p:spPr>
          <a:xfrm>
            <a:off x="1233054" y="2139071"/>
            <a:ext cx="3426691" cy="0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6D65B5-36DA-4CC1-8A08-F607F592B76B}"/>
              </a:ext>
            </a:extLst>
          </p:cNvPr>
          <p:cNvCxnSpPr>
            <a:cxnSpLocks/>
          </p:cNvCxnSpPr>
          <p:nvPr/>
        </p:nvCxnSpPr>
        <p:spPr>
          <a:xfrm flipV="1">
            <a:off x="7532257" y="2139071"/>
            <a:ext cx="3519055" cy="1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B15A00-9D92-4500-A6AA-7A3F6FCCD0BE}"/>
              </a:ext>
            </a:extLst>
          </p:cNvPr>
          <p:cNvSpPr txBox="1"/>
          <p:nvPr/>
        </p:nvSpPr>
        <p:spPr>
          <a:xfrm>
            <a:off x="5533058" y="2359653"/>
            <a:ext cx="1237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6655B9-8A68-4899-97F3-F6144087013E}"/>
              </a:ext>
            </a:extLst>
          </p:cNvPr>
          <p:cNvSpPr txBox="1"/>
          <p:nvPr/>
        </p:nvSpPr>
        <p:spPr>
          <a:xfrm>
            <a:off x="5407804" y="5273726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7E9F97-DF96-4538-AA46-74902DD4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38" y="5877160"/>
            <a:ext cx="688196" cy="6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8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552A01-C16C-405F-A37B-05A8269E89C0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01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90AD2-246A-4351-9A94-888A9E661D1E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4C13B5-D471-4146-AC51-1435AC0DDE31}"/>
              </a:ext>
            </a:extLst>
          </p:cNvPr>
          <p:cNvSpPr/>
          <p:nvPr/>
        </p:nvSpPr>
        <p:spPr>
          <a:xfrm>
            <a:off x="1449415" y="509425"/>
            <a:ext cx="148826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317D0-F084-77CB-E7ED-0E105AEB03E1}"/>
              </a:ext>
            </a:extLst>
          </p:cNvPr>
          <p:cNvSpPr txBox="1"/>
          <p:nvPr/>
        </p:nvSpPr>
        <p:spPr>
          <a:xfrm>
            <a:off x="1662456" y="570929"/>
            <a:ext cx="10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Maxout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B7DA8D-DF74-FABA-BD89-CE56E0533E16}"/>
                  </a:ext>
                </a:extLst>
              </p:cNvPr>
              <p:cNvSpPr txBox="1"/>
              <p:nvPr/>
            </p:nvSpPr>
            <p:spPr>
              <a:xfrm>
                <a:off x="1449415" y="1662866"/>
                <a:ext cx="6100762" cy="1505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Generalized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ReLU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Leaky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ReLU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Problem1 : Doubles the number of parameters/neuron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B7DA8D-DF74-FABA-BD89-CE56E0533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15" y="1662866"/>
                <a:ext cx="6100762" cy="1505669"/>
              </a:xfrm>
              <a:prstGeom prst="rect">
                <a:avLst/>
              </a:prstGeom>
              <a:blipFill>
                <a:blip r:embed="rId2"/>
                <a:stretch>
                  <a:fillRect l="-1040" b="-420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B6A4961E-D789-1F16-0E69-C452717D686F}"/>
              </a:ext>
            </a:extLst>
          </p:cNvPr>
          <p:cNvSpPr/>
          <p:nvPr/>
        </p:nvSpPr>
        <p:spPr>
          <a:xfrm>
            <a:off x="1449413" y="3445584"/>
            <a:ext cx="148826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04AF1-5AEB-B738-5C8E-E15A59AFA982}"/>
              </a:ext>
            </a:extLst>
          </p:cNvPr>
          <p:cNvSpPr txBox="1"/>
          <p:nvPr/>
        </p:nvSpPr>
        <p:spPr>
          <a:xfrm>
            <a:off x="1781760" y="3507088"/>
            <a:ext cx="82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Swish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7CCC2-1F3B-B599-2AF6-33E46D178D5C}"/>
                  </a:ext>
                </a:extLst>
              </p:cNvPr>
              <p:cNvSpPr txBox="1"/>
              <p:nvPr/>
            </p:nvSpPr>
            <p:spPr>
              <a:xfrm>
                <a:off x="1449413" y="4292643"/>
                <a:ext cx="32368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27CCC2-1F3B-B599-2AF6-33E46D178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413" y="4292643"/>
                <a:ext cx="3236887" cy="646331"/>
              </a:xfrm>
              <a:prstGeom prst="rect">
                <a:avLst/>
              </a:prstGeom>
              <a:blipFill>
                <a:blip r:embed="rId3"/>
                <a:stretch>
                  <a:fillRect l="-781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18CFB1E-58D6-03C4-C70E-D2F931727B51}"/>
              </a:ext>
            </a:extLst>
          </p:cNvPr>
          <p:cNvGrpSpPr/>
          <p:nvPr/>
        </p:nvGrpSpPr>
        <p:grpSpPr>
          <a:xfrm>
            <a:off x="3902074" y="3302709"/>
            <a:ext cx="3764844" cy="2886184"/>
            <a:chOff x="5259387" y="3445584"/>
            <a:chExt cx="3764844" cy="28861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672D11-4EE7-8375-BDF8-1B764EF2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9387" y="3445584"/>
              <a:ext cx="3764844" cy="248602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B9F638-5A70-BFDB-5A84-D7A8F39C58CF}"/>
                </a:ext>
              </a:extLst>
            </p:cNvPr>
            <p:cNvSpPr txBox="1"/>
            <p:nvPr/>
          </p:nvSpPr>
          <p:spPr>
            <a:xfrm>
              <a:off x="6761734" y="6085547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10.</a:t>
              </a:r>
              <a:endParaRPr lang="en-KR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3299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552A01-C16C-405F-A37B-05A8269E89C0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02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90AD2-246A-4351-9A94-888A9E661D1E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4C13B5-D471-4146-AC51-1435AC0DDE31}"/>
              </a:ext>
            </a:extLst>
          </p:cNvPr>
          <p:cNvSpPr/>
          <p:nvPr/>
        </p:nvSpPr>
        <p:spPr>
          <a:xfrm>
            <a:off x="1449415" y="509425"/>
            <a:ext cx="249393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55DAC-1D07-4B2D-DD64-CE786EAC2C87}"/>
              </a:ext>
            </a:extLst>
          </p:cNvPr>
          <p:cNvSpPr txBox="1"/>
          <p:nvPr/>
        </p:nvSpPr>
        <p:spPr>
          <a:xfrm>
            <a:off x="1655730" y="576713"/>
            <a:ext cx="228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 Preprocessing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83B3D6-5728-84C3-6451-F72FC23C03ED}"/>
              </a:ext>
            </a:extLst>
          </p:cNvPr>
          <p:cNvGrpSpPr/>
          <p:nvPr/>
        </p:nvGrpSpPr>
        <p:grpSpPr>
          <a:xfrm>
            <a:off x="2455114" y="1128709"/>
            <a:ext cx="6431711" cy="5447652"/>
            <a:chOff x="2455114" y="1257300"/>
            <a:chExt cx="6431711" cy="54476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3090DA6-3644-9878-69F6-730814C47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3175" y="1257300"/>
              <a:ext cx="6343650" cy="247294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7C3109-34E3-FCC6-F9CB-2A856FC4D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5114" y="3730248"/>
              <a:ext cx="6431711" cy="26761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635791-C727-44A0-CF5C-77C6625351E5}"/>
                </a:ext>
              </a:extLst>
            </p:cNvPr>
            <p:cNvSpPr txBox="1"/>
            <p:nvPr/>
          </p:nvSpPr>
          <p:spPr>
            <a:xfrm>
              <a:off x="5175821" y="6458731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11.</a:t>
              </a:r>
              <a:endParaRPr lang="en-KR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4766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083E59-99ED-4E9A-9D42-DE40F41A9F0D}"/>
              </a:ext>
            </a:extLst>
          </p:cNvPr>
          <p:cNvSpPr/>
          <p:nvPr/>
        </p:nvSpPr>
        <p:spPr>
          <a:xfrm>
            <a:off x="1449415" y="509425"/>
            <a:ext cx="2464971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25E88-F7E9-4BCB-B40A-934F677F6AC4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03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741EE-2583-4DDA-8DCC-24004208C113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3DF7D-82DE-BC4F-714C-EF620529B1CE}"/>
              </a:ext>
            </a:extLst>
          </p:cNvPr>
          <p:cNvSpPr txBox="1"/>
          <p:nvPr/>
        </p:nvSpPr>
        <p:spPr>
          <a:xfrm>
            <a:off x="1626766" y="564538"/>
            <a:ext cx="228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Weight Initialization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44D0DA-98BC-B61D-E666-895A1CD0165C}"/>
                  </a:ext>
                </a:extLst>
              </p:cNvPr>
              <p:cNvSpPr txBox="1"/>
              <p:nvPr/>
            </p:nvSpPr>
            <p:spPr>
              <a:xfrm>
                <a:off x="936797" y="1370079"/>
                <a:ext cx="46613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KR" dirty="0"/>
                  <a:t>First Idea : small random numbers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=0.01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𝐷𝑜𝑢𝑡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44D0DA-98BC-B61D-E666-895A1CD01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97" y="1370079"/>
                <a:ext cx="4661341" cy="646331"/>
              </a:xfrm>
              <a:prstGeom prst="rect">
                <a:avLst/>
              </a:prstGeom>
              <a:blipFill>
                <a:blip r:embed="rId2"/>
                <a:stretch>
                  <a:fillRect l="-1087" t="-5882" b="-9804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FEFAF3E-F0F2-DC13-4737-BB861030C38E}"/>
              </a:ext>
            </a:extLst>
          </p:cNvPr>
          <p:cNvSpPr txBox="1"/>
          <p:nvPr/>
        </p:nvSpPr>
        <p:spPr>
          <a:xfrm>
            <a:off x="5024438" y="3154943"/>
            <a:ext cx="399634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i="0" u="none" strike="noStrike" dirty="0">
                <a:effectLst/>
                <a:latin typeface="Lato" panose="020F0502020204030204" pitchFamily="34" charset="0"/>
              </a:rPr>
              <a:t>=&gt; Standard normal distribution</a:t>
            </a:r>
            <a:endParaRPr lang="en-KR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0816E5-41FC-4189-811D-D30F7934F0F8}"/>
              </a:ext>
            </a:extLst>
          </p:cNvPr>
          <p:cNvSpPr txBox="1"/>
          <p:nvPr/>
        </p:nvSpPr>
        <p:spPr>
          <a:xfrm rot="19915150">
            <a:off x="394553" y="4287502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If Model gets deeper?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DFDFF7-42B4-7D0C-C49D-CD97DEA834BC}"/>
              </a:ext>
            </a:extLst>
          </p:cNvPr>
          <p:cNvGrpSpPr/>
          <p:nvPr/>
        </p:nvGrpSpPr>
        <p:grpSpPr>
          <a:xfrm>
            <a:off x="2015880" y="4714405"/>
            <a:ext cx="8160240" cy="2075618"/>
            <a:chOff x="2169623" y="4472168"/>
            <a:chExt cx="8160240" cy="207561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95DFE2-5547-EEFC-5A3F-649DD65EE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623" y="4472168"/>
              <a:ext cx="8160240" cy="168337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153982D-3799-1C4D-F44E-85F896E5AE3B}"/>
                </a:ext>
              </a:extLst>
            </p:cNvPr>
            <p:cNvSpPr txBox="1"/>
            <p:nvPr/>
          </p:nvSpPr>
          <p:spPr>
            <a:xfrm>
              <a:off x="5855521" y="6301565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12.</a:t>
              </a:r>
              <a:endParaRPr lang="en-KR" sz="1000" b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210B97-B0D8-71A9-70A4-26232BC9502E}"/>
              </a:ext>
            </a:extLst>
          </p:cNvPr>
          <p:cNvGrpSpPr/>
          <p:nvPr/>
        </p:nvGrpSpPr>
        <p:grpSpPr>
          <a:xfrm>
            <a:off x="5627102" y="714912"/>
            <a:ext cx="3261877" cy="2238267"/>
            <a:chOff x="5694195" y="941131"/>
            <a:chExt cx="3261877" cy="2238267"/>
          </a:xfrm>
        </p:grpSpPr>
        <p:pic>
          <p:nvPicPr>
            <p:cNvPr id="5124" name="Picture 4" descr="The Standard Normal Distribution | Examples, Explanations, Uses">
              <a:extLst>
                <a:ext uri="{FF2B5EF4-FFF2-40B4-BE49-F238E27FC236}">
                  <a16:creationId xmlns:a16="http://schemas.microsoft.com/office/drawing/2014/main" id="{C03FA46F-1910-AB2D-203B-75F5C9B7F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4195" y="941131"/>
              <a:ext cx="3261877" cy="201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6191AB-FA04-CA04-1B33-A8447D64515B}"/>
                </a:ext>
              </a:extLst>
            </p:cNvPr>
            <p:cNvSpPr txBox="1"/>
            <p:nvPr/>
          </p:nvSpPr>
          <p:spPr>
            <a:xfrm>
              <a:off x="6930911" y="2933177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11.</a:t>
              </a:r>
              <a:endParaRPr lang="en-KR" sz="1000" b="1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0712CB3-D3F2-9FC2-0C8D-6CABD2C47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386" y="3133521"/>
            <a:ext cx="4308140" cy="158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6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083E59-99ED-4E9A-9D42-DE40F41A9F0D}"/>
              </a:ext>
            </a:extLst>
          </p:cNvPr>
          <p:cNvSpPr/>
          <p:nvPr/>
        </p:nvSpPr>
        <p:spPr>
          <a:xfrm>
            <a:off x="1449415" y="509425"/>
            <a:ext cx="2464971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25E88-F7E9-4BCB-B40A-934F677F6AC4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03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741EE-2583-4DDA-8DCC-24004208C113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A97268-74EB-BBA2-19E9-4933D16A0F9C}"/>
              </a:ext>
            </a:extLst>
          </p:cNvPr>
          <p:cNvSpPr txBox="1"/>
          <p:nvPr/>
        </p:nvSpPr>
        <p:spPr>
          <a:xfrm>
            <a:off x="1626766" y="564538"/>
            <a:ext cx="228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Weight Initialization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29C7A-F777-A836-6FBB-0DBC5E3B212D}"/>
              </a:ext>
            </a:extLst>
          </p:cNvPr>
          <p:cNvSpPr txBox="1"/>
          <p:nvPr/>
        </p:nvSpPr>
        <p:spPr>
          <a:xfrm rot="19915150">
            <a:off x="538552" y="1907557"/>
            <a:ext cx="2788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Increase initial weights!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B575A6-7AB2-8603-8BBC-9EDBCDC7EC37}"/>
              </a:ext>
            </a:extLst>
          </p:cNvPr>
          <p:cNvGrpSpPr/>
          <p:nvPr/>
        </p:nvGrpSpPr>
        <p:grpSpPr>
          <a:xfrm>
            <a:off x="3061214" y="1272918"/>
            <a:ext cx="6069572" cy="2266050"/>
            <a:chOff x="1859991" y="1420124"/>
            <a:chExt cx="7081838" cy="31794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485226B-AD8F-FB92-25E1-41522FAC3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666" y="1420124"/>
              <a:ext cx="4297757" cy="150466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B2FE74-38A5-D942-89A8-B21222078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991" y="2911528"/>
              <a:ext cx="7081838" cy="142357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A2CE71-35DD-221E-6064-42EAAB130792}"/>
                </a:ext>
              </a:extLst>
            </p:cNvPr>
            <p:cNvSpPr txBox="1"/>
            <p:nvPr/>
          </p:nvSpPr>
          <p:spPr>
            <a:xfrm>
              <a:off x="5006688" y="4353307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13.</a:t>
              </a:r>
              <a:endParaRPr lang="en-KR" sz="1000" b="1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92C818-DDEF-EA25-7FF8-161060EF6C1D}"/>
              </a:ext>
            </a:extLst>
          </p:cNvPr>
          <p:cNvGrpSpPr/>
          <p:nvPr/>
        </p:nvGrpSpPr>
        <p:grpSpPr>
          <a:xfrm>
            <a:off x="3476141" y="4002580"/>
            <a:ext cx="5580202" cy="2398932"/>
            <a:chOff x="936797" y="3541740"/>
            <a:chExt cx="5580202" cy="23989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5C2EEB-1BE4-F4EE-28D4-BB5745DFB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6766" y="3541740"/>
              <a:ext cx="3496456" cy="10948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8A792C-A3D0-5836-E592-2AA5C11DE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797" y="4606665"/>
              <a:ext cx="5580202" cy="10877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CF8644E-290A-5A5C-CC29-17B68AA31D9B}"/>
                </a:ext>
              </a:extLst>
            </p:cNvPr>
            <p:cNvSpPr txBox="1"/>
            <p:nvPr/>
          </p:nvSpPr>
          <p:spPr>
            <a:xfrm>
              <a:off x="3218783" y="5694451"/>
              <a:ext cx="675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14.</a:t>
              </a:r>
              <a:endParaRPr lang="en-KR" sz="1000" b="1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3164886-A7ED-C134-222C-599C976670E4}"/>
              </a:ext>
            </a:extLst>
          </p:cNvPr>
          <p:cNvSpPr txBox="1"/>
          <p:nvPr/>
        </p:nvSpPr>
        <p:spPr>
          <a:xfrm>
            <a:off x="1446450" y="4069745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Xavier Initializtion</a:t>
            </a:r>
          </a:p>
        </p:txBody>
      </p:sp>
    </p:spTree>
    <p:extLst>
      <p:ext uri="{BB962C8B-B14F-4D97-AF65-F5344CB8AC3E}">
        <p14:creationId xmlns:p14="http://schemas.microsoft.com/office/powerpoint/2010/main" val="2028373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083E59-99ED-4E9A-9D42-DE40F41A9F0D}"/>
              </a:ext>
            </a:extLst>
          </p:cNvPr>
          <p:cNvSpPr/>
          <p:nvPr/>
        </p:nvSpPr>
        <p:spPr>
          <a:xfrm>
            <a:off x="1449415" y="509425"/>
            <a:ext cx="2464971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25E88-F7E9-4BCB-B40A-934F677F6AC4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03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741EE-2583-4DDA-8DCC-24004208C113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FA32E-4C62-0EC6-A070-4337CB6B260C}"/>
              </a:ext>
            </a:extLst>
          </p:cNvPr>
          <p:cNvSpPr txBox="1"/>
          <p:nvPr/>
        </p:nvSpPr>
        <p:spPr>
          <a:xfrm>
            <a:off x="1626766" y="564538"/>
            <a:ext cx="228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Weight Initialization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EC93E-2942-0851-0A03-8077471BD66D}"/>
              </a:ext>
            </a:extLst>
          </p:cNvPr>
          <p:cNvSpPr txBox="1"/>
          <p:nvPr/>
        </p:nvSpPr>
        <p:spPr>
          <a:xfrm>
            <a:off x="698244" y="4034103"/>
            <a:ext cx="332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Kaiming / MSRA Initializtion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88CEF-D16A-32BC-C922-077370E395D7}"/>
              </a:ext>
            </a:extLst>
          </p:cNvPr>
          <p:cNvSpPr txBox="1"/>
          <p:nvPr/>
        </p:nvSpPr>
        <p:spPr>
          <a:xfrm rot="19915150">
            <a:off x="857105" y="1907557"/>
            <a:ext cx="215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How about ReLU?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87A46E-3F86-C002-1893-F54BB0A56610}"/>
              </a:ext>
            </a:extLst>
          </p:cNvPr>
          <p:cNvGrpSpPr/>
          <p:nvPr/>
        </p:nvGrpSpPr>
        <p:grpSpPr>
          <a:xfrm>
            <a:off x="3492500" y="3884375"/>
            <a:ext cx="5665788" cy="2409087"/>
            <a:chOff x="3492500" y="3992425"/>
            <a:chExt cx="5665788" cy="24090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F785B3-9C7D-E791-DFCC-A27F4EC74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0299" y="3992425"/>
              <a:ext cx="3536464" cy="10274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658CFD-AAED-FD5C-AE97-3CB343590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2500" y="5019861"/>
              <a:ext cx="5665788" cy="108699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3FF8F3-2961-27B1-41CD-2A6BC500BE78}"/>
                </a:ext>
              </a:extLst>
            </p:cNvPr>
            <p:cNvSpPr txBox="1"/>
            <p:nvPr/>
          </p:nvSpPr>
          <p:spPr>
            <a:xfrm>
              <a:off x="5758127" y="6155291"/>
              <a:ext cx="675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16.</a:t>
              </a:r>
              <a:endParaRPr lang="en-KR" sz="1000" b="1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8FB549-57C7-89C2-06B1-BDF9DBD61106}"/>
              </a:ext>
            </a:extLst>
          </p:cNvPr>
          <p:cNvGrpSpPr/>
          <p:nvPr/>
        </p:nvGrpSpPr>
        <p:grpSpPr>
          <a:xfrm>
            <a:off x="3492500" y="1047902"/>
            <a:ext cx="5665788" cy="2534038"/>
            <a:chOff x="3492500" y="1047902"/>
            <a:chExt cx="5665788" cy="253403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8471E87-C969-09BB-5C1A-DE39D59BF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7700" y="1047902"/>
              <a:ext cx="3639063" cy="113014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614BCA-BD63-4EF2-36DE-3169D7D1F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2500" y="2178046"/>
              <a:ext cx="5665788" cy="119795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06C3A7-B49D-052C-48FB-5066549A271A}"/>
                </a:ext>
              </a:extLst>
            </p:cNvPr>
            <p:cNvSpPr txBox="1"/>
            <p:nvPr/>
          </p:nvSpPr>
          <p:spPr>
            <a:xfrm>
              <a:off x="5654146" y="3335719"/>
              <a:ext cx="675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15.</a:t>
              </a:r>
              <a:endParaRPr lang="en-KR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0102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AE9B07-A7C9-496A-9B5E-C451D5F918F1}"/>
              </a:ext>
            </a:extLst>
          </p:cNvPr>
          <p:cNvSpPr/>
          <p:nvPr/>
        </p:nvSpPr>
        <p:spPr>
          <a:xfrm>
            <a:off x="1449415" y="509425"/>
            <a:ext cx="2593948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BC59-5EE3-481F-9E3D-0CC2E7C99135}"/>
              </a:ext>
            </a:extLst>
          </p:cNvPr>
          <p:cNvSpPr txBox="1"/>
          <p:nvPr/>
        </p:nvSpPr>
        <p:spPr>
          <a:xfrm>
            <a:off x="1597802" y="570929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Batch Normalization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29766-2990-4A83-BA07-2D26645620F7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04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BE3C9-3949-4EA7-871F-F10C98D15281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302890-1D12-83D0-BA17-9600DB48F3AF}"/>
                  </a:ext>
                </a:extLst>
              </p:cNvPr>
              <p:cNvSpPr txBox="1"/>
              <p:nvPr/>
            </p:nvSpPr>
            <p:spPr>
              <a:xfrm>
                <a:off x="853669" y="1977908"/>
                <a:ext cx="5360891" cy="36231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KR" i="1" dirty="0">
                    <a:latin typeface="Cambria Math" panose="02040503050406030204" pitchFamily="18" charset="0"/>
                  </a:rPr>
                  <a:t>Vanilla Normalize method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𝑉𝑎𝑟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KR" dirty="0"/>
              </a:p>
              <a:p>
                <a:endParaRPr lang="en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𝑠h𝑎𝑝𝑒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𝑐h𝑎𝑛𝑛𝑒𝑙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𝑠h𝑎𝑝𝑒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nary>
                    </m:oMath>
                  </m:oMathPara>
                </a14:m>
                <a:endParaRPr lang="en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K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𝑁𝑜𝑟𝑚𝑎𝑙𝑖𝑧𝑒𝑑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𝑠h𝑎𝑝𝑒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B302890-1D12-83D0-BA17-9600DB48F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69" y="1977908"/>
                <a:ext cx="5360891" cy="3623171"/>
              </a:xfrm>
              <a:prstGeom prst="rect">
                <a:avLst/>
              </a:prstGeom>
              <a:blipFill>
                <a:blip r:embed="rId2"/>
                <a:stretch>
                  <a:fillRect l="-2600" t="-1742" b="-1393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64604C5-45CE-CDC6-27DA-5FC5E8E215D5}"/>
              </a:ext>
            </a:extLst>
          </p:cNvPr>
          <p:cNvGrpSpPr/>
          <p:nvPr/>
        </p:nvGrpSpPr>
        <p:grpSpPr>
          <a:xfrm>
            <a:off x="6923088" y="1814643"/>
            <a:ext cx="3403600" cy="4072810"/>
            <a:chOff x="6923088" y="1814643"/>
            <a:chExt cx="3403600" cy="40728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B61CD5-4EE8-022C-D510-B1E9BC7F0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3088" y="1814643"/>
              <a:ext cx="3403600" cy="39497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899C2E-3301-FEE3-FB01-4E3D64CB024C}"/>
                </a:ext>
              </a:extLst>
            </p:cNvPr>
            <p:cNvSpPr txBox="1"/>
            <p:nvPr/>
          </p:nvSpPr>
          <p:spPr>
            <a:xfrm>
              <a:off x="8158427" y="5641232"/>
              <a:ext cx="675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1</a:t>
              </a:r>
              <a:r>
                <a:rPr lang="en-US" altLang="ko-KR" sz="1000" b="1" dirty="0"/>
                <a:t>7</a:t>
              </a:r>
              <a:r>
                <a:rPr lang="en-US" sz="1000" b="1" dirty="0"/>
                <a:t>.</a:t>
              </a:r>
              <a:endParaRPr lang="en-KR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7501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AE9B07-A7C9-496A-9B5E-C451D5F918F1}"/>
              </a:ext>
            </a:extLst>
          </p:cNvPr>
          <p:cNvSpPr/>
          <p:nvPr/>
        </p:nvSpPr>
        <p:spPr>
          <a:xfrm>
            <a:off x="1449415" y="509425"/>
            <a:ext cx="2636810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29766-2990-4A83-BA07-2D26645620F7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04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BE3C9-3949-4EA7-871F-F10C98D15281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E8D8E-0513-7DBD-ADAC-999814D69266}"/>
              </a:ext>
            </a:extLst>
          </p:cNvPr>
          <p:cNvSpPr txBox="1"/>
          <p:nvPr/>
        </p:nvSpPr>
        <p:spPr>
          <a:xfrm>
            <a:off x="1597802" y="570929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Batch Normalization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C35E1C-4372-5FE3-CF4F-B22D2294CF06}"/>
                  </a:ext>
                </a:extLst>
              </p:cNvPr>
              <p:cNvSpPr txBox="1"/>
              <p:nvPr/>
            </p:nvSpPr>
            <p:spPr>
              <a:xfrm>
                <a:off x="932842" y="1782877"/>
                <a:ext cx="2281907" cy="1429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i="1" dirty="0">
                    <a:latin typeface="Cambria Math" panose="02040503050406030204" pitchFamily="18" charset="0"/>
                  </a:rPr>
                  <a:t>Batch Normalization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KR" dirty="0"/>
              </a:p>
              <a:p>
                <a:r>
                  <a:rPr lang="en-KR" dirty="0"/>
                  <a:t>Learning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K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CC35E1C-4372-5FE3-CF4F-B22D2294C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42" y="1782877"/>
                <a:ext cx="2281907" cy="1429622"/>
              </a:xfrm>
              <a:prstGeom prst="rect">
                <a:avLst/>
              </a:prstGeom>
              <a:blipFill>
                <a:blip r:embed="rId2"/>
                <a:stretch>
                  <a:fillRect l="-6111" t="-5310" r="-2778" b="-708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F8D9866-0CF2-F309-DCB6-5770BD342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862" y="1259657"/>
            <a:ext cx="3086100" cy="444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2B9A62-E0C4-F009-6C30-C6439518FEC1}"/>
              </a:ext>
            </a:extLst>
          </p:cNvPr>
          <p:cNvSpPr txBox="1"/>
          <p:nvPr/>
        </p:nvSpPr>
        <p:spPr>
          <a:xfrm>
            <a:off x="6869906" y="1652101"/>
            <a:ext cx="52827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Usually inserted after FC or Conv layers, </a:t>
            </a:r>
          </a:p>
          <a:p>
            <a:r>
              <a:rPr lang="en-US" dirty="0"/>
              <a:t>a</a:t>
            </a:r>
            <a:r>
              <a:rPr lang="en-KR" dirty="0"/>
              <a:t>nd before nonlinearity</a:t>
            </a:r>
          </a:p>
          <a:p>
            <a:endParaRPr lang="en-KR" dirty="0"/>
          </a:p>
          <a:p>
            <a:pPr marL="285750" indent="-285750">
              <a:buFontTx/>
              <a:buChar char="-"/>
            </a:pPr>
            <a:r>
              <a:rPr lang="en-KR" dirty="0"/>
              <a:t>Make deep networks easier to train</a:t>
            </a:r>
          </a:p>
          <a:p>
            <a:pPr marL="285750" indent="-285750">
              <a:buFontTx/>
              <a:buChar char="-"/>
            </a:pPr>
            <a:r>
              <a:rPr lang="en-KR" dirty="0"/>
              <a:t>Allow higer learning rates, faster convergence</a:t>
            </a:r>
          </a:p>
          <a:p>
            <a:pPr marL="285750" indent="-285750">
              <a:buFontTx/>
              <a:buChar char="-"/>
            </a:pPr>
            <a:r>
              <a:rPr lang="en-KR" dirty="0"/>
              <a:t>More robust to initialization</a:t>
            </a:r>
          </a:p>
          <a:p>
            <a:pPr marL="285750" indent="-285750">
              <a:buFontTx/>
              <a:buChar char="-"/>
            </a:pPr>
            <a:r>
              <a:rPr lang="en-KR" dirty="0"/>
              <a:t>Zero overhead at test-time</a:t>
            </a:r>
          </a:p>
          <a:p>
            <a:pPr marL="285750" indent="-285750">
              <a:buFontTx/>
              <a:buChar char="-"/>
            </a:pPr>
            <a:r>
              <a:rPr lang="en-KR" dirty="0"/>
              <a:t>Improves gradient flow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12F1D0-A743-3664-302C-2F042518F226}"/>
              </a:ext>
            </a:extLst>
          </p:cNvPr>
          <p:cNvGrpSpPr/>
          <p:nvPr/>
        </p:nvGrpSpPr>
        <p:grpSpPr>
          <a:xfrm>
            <a:off x="7307955" y="4370363"/>
            <a:ext cx="4036320" cy="2343838"/>
            <a:chOff x="6881813" y="4863077"/>
            <a:chExt cx="3557588" cy="1929381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E1DC71A0-786E-543A-29CF-139CF8BBB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1813" y="4863077"/>
              <a:ext cx="3557588" cy="1683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E66835-846F-AF60-95AE-3DB82FCB646C}"/>
                </a:ext>
              </a:extLst>
            </p:cNvPr>
            <p:cNvSpPr txBox="1"/>
            <p:nvPr/>
          </p:nvSpPr>
          <p:spPr>
            <a:xfrm>
              <a:off x="8322735" y="6546237"/>
              <a:ext cx="675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1</a:t>
              </a:r>
              <a:r>
                <a:rPr lang="en-US" altLang="ko-KR" sz="1000" b="1" dirty="0"/>
                <a:t>8</a:t>
              </a:r>
              <a:r>
                <a:rPr lang="en-US" sz="1000" b="1" dirty="0"/>
                <a:t>.</a:t>
              </a:r>
              <a:endParaRPr lang="en-KR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96327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AE9B07-A7C9-496A-9B5E-C451D5F918F1}"/>
              </a:ext>
            </a:extLst>
          </p:cNvPr>
          <p:cNvSpPr/>
          <p:nvPr/>
        </p:nvSpPr>
        <p:spPr>
          <a:xfrm>
            <a:off x="1449415" y="509425"/>
            <a:ext cx="272253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BC59-5EE3-481F-9E3D-0CC2E7C99135}"/>
              </a:ext>
            </a:extLst>
          </p:cNvPr>
          <p:cNvSpPr txBox="1"/>
          <p:nvPr/>
        </p:nvSpPr>
        <p:spPr>
          <a:xfrm>
            <a:off x="1875499" y="570929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Transfer learning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29766-2990-4A83-BA07-2D26645620F7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05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BE3C9-3949-4EA7-871F-F10C98D15281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6BF1E-1779-EAB6-F4F4-C860A1113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02" y="125965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36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AE9B07-A7C9-496A-9B5E-C451D5F918F1}"/>
              </a:ext>
            </a:extLst>
          </p:cNvPr>
          <p:cNvSpPr/>
          <p:nvPr/>
        </p:nvSpPr>
        <p:spPr>
          <a:xfrm>
            <a:off x="1449415" y="509425"/>
            <a:ext cx="272253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BC59-5EE3-481F-9E3D-0CC2E7C99135}"/>
              </a:ext>
            </a:extLst>
          </p:cNvPr>
          <p:cNvSpPr txBox="1"/>
          <p:nvPr/>
        </p:nvSpPr>
        <p:spPr>
          <a:xfrm>
            <a:off x="1875499" y="570929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Transfer learning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29766-2990-4A83-BA07-2D26645620F7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05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BE3C9-3949-4EA7-871F-F10C98D15281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D5D55-DFD9-A86C-4D1A-3BD8CF4CB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60" y="129038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6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AE9B07-A7C9-496A-9B5E-C451D5F918F1}"/>
              </a:ext>
            </a:extLst>
          </p:cNvPr>
          <p:cNvSpPr/>
          <p:nvPr/>
        </p:nvSpPr>
        <p:spPr>
          <a:xfrm>
            <a:off x="1449415" y="509425"/>
            <a:ext cx="272253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BC59-5EE3-481F-9E3D-0CC2E7C99135}"/>
              </a:ext>
            </a:extLst>
          </p:cNvPr>
          <p:cNvSpPr txBox="1"/>
          <p:nvPr/>
        </p:nvSpPr>
        <p:spPr>
          <a:xfrm>
            <a:off x="1875499" y="570929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Transfer learning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29766-2990-4A83-BA07-2D26645620F7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05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BE3C9-3949-4EA7-871F-F10C98D15281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8AF9B-580B-52D5-D386-F4627F5D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15" y="125965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0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40FBFD-CE00-46B3-A070-83949968499F}"/>
              </a:ext>
            </a:extLst>
          </p:cNvPr>
          <p:cNvCxnSpPr>
            <a:cxnSpLocks/>
          </p:cNvCxnSpPr>
          <p:nvPr/>
        </p:nvCxnSpPr>
        <p:spPr>
          <a:xfrm>
            <a:off x="3228113" y="1390925"/>
            <a:ext cx="0" cy="4640420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04BF1B9-6E63-46C7-B060-BAD9F682235B}"/>
              </a:ext>
            </a:extLst>
          </p:cNvPr>
          <p:cNvSpPr/>
          <p:nvPr/>
        </p:nvSpPr>
        <p:spPr>
          <a:xfrm>
            <a:off x="1644589" y="523094"/>
            <a:ext cx="2944089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0F8F0-24DE-4455-970A-71395DB34396}"/>
              </a:ext>
            </a:extLst>
          </p:cNvPr>
          <p:cNvSpPr txBox="1"/>
          <p:nvPr/>
        </p:nvSpPr>
        <p:spPr>
          <a:xfrm>
            <a:off x="156325" y="267359"/>
            <a:ext cx="148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JBIG</a:t>
            </a:r>
            <a:endParaRPr lang="ko-KR" altLang="en-US" sz="36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15A00-9D92-4500-A6AA-7A3F6FCCD0BE}"/>
              </a:ext>
            </a:extLst>
          </p:cNvPr>
          <p:cNvSpPr txBox="1"/>
          <p:nvPr/>
        </p:nvSpPr>
        <p:spPr>
          <a:xfrm>
            <a:off x="156324" y="815379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6655B9-8A68-4899-97F3-F6144087013E}"/>
              </a:ext>
            </a:extLst>
          </p:cNvPr>
          <p:cNvSpPr txBox="1"/>
          <p:nvPr/>
        </p:nvSpPr>
        <p:spPr>
          <a:xfrm>
            <a:off x="2388721" y="569209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CONTENTS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F9F35-1CFB-410F-8533-1BEE37E3DDC1}"/>
              </a:ext>
            </a:extLst>
          </p:cNvPr>
          <p:cNvSpPr txBox="1"/>
          <p:nvPr/>
        </p:nvSpPr>
        <p:spPr>
          <a:xfrm>
            <a:off x="3741852" y="1569694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 Activation Function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10CC9-F732-4823-B7A3-CE2359B62E8E}"/>
              </a:ext>
            </a:extLst>
          </p:cNvPr>
          <p:cNvSpPr txBox="1"/>
          <p:nvPr/>
        </p:nvSpPr>
        <p:spPr>
          <a:xfrm>
            <a:off x="3741852" y="2410744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Data Preprocessing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44890-21BE-40AC-948F-7FCE41058C46}"/>
              </a:ext>
            </a:extLst>
          </p:cNvPr>
          <p:cNvSpPr txBox="1"/>
          <p:nvPr/>
        </p:nvSpPr>
        <p:spPr>
          <a:xfrm>
            <a:off x="3741850" y="3154332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03. Weight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Intialization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22BCB-14D2-49E4-9690-BC8644F6DCE7}"/>
              </a:ext>
            </a:extLst>
          </p:cNvPr>
          <p:cNvSpPr txBox="1"/>
          <p:nvPr/>
        </p:nvSpPr>
        <p:spPr>
          <a:xfrm>
            <a:off x="3741849" y="4036653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04. Batch Normalization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BEAEB-F504-B7B4-1CDD-07D447F3FFF4}"/>
              </a:ext>
            </a:extLst>
          </p:cNvPr>
          <p:cNvSpPr txBox="1"/>
          <p:nvPr/>
        </p:nvSpPr>
        <p:spPr>
          <a:xfrm>
            <a:off x="3741850" y="4918974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05.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Transfer learning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392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AE9B07-A7C9-496A-9B5E-C451D5F918F1}"/>
              </a:ext>
            </a:extLst>
          </p:cNvPr>
          <p:cNvSpPr/>
          <p:nvPr/>
        </p:nvSpPr>
        <p:spPr>
          <a:xfrm>
            <a:off x="1449415" y="509425"/>
            <a:ext cx="272253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BC59-5EE3-481F-9E3D-0CC2E7C99135}"/>
              </a:ext>
            </a:extLst>
          </p:cNvPr>
          <p:cNvSpPr txBox="1"/>
          <p:nvPr/>
        </p:nvSpPr>
        <p:spPr>
          <a:xfrm>
            <a:off x="1875499" y="570929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Transfer learning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29766-2990-4A83-BA07-2D26645620F7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05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8BE3C9-3949-4EA7-871F-F10C98D15281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FE5F62-54F4-6C97-3CB3-CE8EF9571F73}"/>
              </a:ext>
            </a:extLst>
          </p:cNvPr>
          <p:cNvSpPr txBox="1"/>
          <p:nvPr/>
        </p:nvSpPr>
        <p:spPr>
          <a:xfrm>
            <a:off x="1157288" y="411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3C6B8-E8EE-4727-CB21-7AD5FE8BB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415" y="118328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7B9BC-DC86-44E1-BCE8-059DD361C0BF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01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C2AD6-2020-466B-BAB4-FF6C7168A8B5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188BE63-0495-4DA4-B57A-EA98DF409077}"/>
              </a:ext>
            </a:extLst>
          </p:cNvPr>
          <p:cNvSpPr/>
          <p:nvPr/>
        </p:nvSpPr>
        <p:spPr>
          <a:xfrm>
            <a:off x="1449415" y="509425"/>
            <a:ext cx="148826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790A6-A71D-47D8-AB20-F5D3F0CE9CCF}"/>
              </a:ext>
            </a:extLst>
          </p:cNvPr>
          <p:cNvSpPr txBox="1"/>
          <p:nvPr/>
        </p:nvSpPr>
        <p:spPr>
          <a:xfrm>
            <a:off x="1662456" y="570929"/>
            <a:ext cx="10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Sigmoid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32AC1B-0AD2-4740-B019-BEE4EBBAEAE1}"/>
              </a:ext>
            </a:extLst>
          </p:cNvPr>
          <p:cNvSpPr/>
          <p:nvPr/>
        </p:nvSpPr>
        <p:spPr>
          <a:xfrm>
            <a:off x="2771425" y="1985818"/>
            <a:ext cx="6677375" cy="2844800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940201-A33C-E9FA-46F4-0AD9AAC702E0}"/>
              </a:ext>
            </a:extLst>
          </p:cNvPr>
          <p:cNvGrpSpPr/>
          <p:nvPr/>
        </p:nvGrpSpPr>
        <p:grpSpPr>
          <a:xfrm>
            <a:off x="1913599" y="1121776"/>
            <a:ext cx="8460598" cy="5161097"/>
            <a:chOff x="1913599" y="1121776"/>
            <a:chExt cx="8460598" cy="51610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885EE9-D1D3-C6C9-0B28-80340E1E8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599" y="1121776"/>
              <a:ext cx="8460598" cy="475908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F8363A-C9C0-E262-BC31-FBB081CD0DF6}"/>
                </a:ext>
              </a:extLst>
            </p:cNvPr>
            <p:cNvSpPr txBox="1"/>
            <p:nvPr/>
          </p:nvSpPr>
          <p:spPr>
            <a:xfrm>
              <a:off x="5500689" y="6036652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1.</a:t>
              </a:r>
              <a:endParaRPr lang="en-KR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0741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552A01-C16C-405F-A37B-05A8269E89C0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01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90AD2-246A-4351-9A94-888A9E661D1E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4C13B5-D471-4146-AC51-1435AC0DDE31}"/>
              </a:ext>
            </a:extLst>
          </p:cNvPr>
          <p:cNvSpPr/>
          <p:nvPr/>
        </p:nvSpPr>
        <p:spPr>
          <a:xfrm>
            <a:off x="1449415" y="509425"/>
            <a:ext cx="148826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CA986-FA26-4C59-ACDD-E8AA3FE4C8C3}"/>
              </a:ext>
            </a:extLst>
          </p:cNvPr>
          <p:cNvSpPr txBox="1"/>
          <p:nvPr/>
        </p:nvSpPr>
        <p:spPr>
          <a:xfrm>
            <a:off x="1662456" y="560810"/>
            <a:ext cx="106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Sigmoid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ECE548-56CD-D5EB-1468-1F688324A9A2}"/>
                  </a:ext>
                </a:extLst>
              </p:cNvPr>
              <p:cNvSpPr txBox="1"/>
              <p:nvPr/>
            </p:nvSpPr>
            <p:spPr>
              <a:xfrm>
                <a:off x="772398" y="1432755"/>
                <a:ext cx="6362677" cy="46562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Problem1 : Kill the gradients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KR" dirty="0"/>
                  <a:t>(1-</a:t>
                </a:r>
                <a:r>
                  <a:rPr lang="en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KR" dirty="0"/>
                  <a:t>)</a:t>
                </a:r>
              </a:p>
              <a:p>
                <a:endParaRPr lang="en-KR" dirty="0"/>
              </a:p>
              <a:p>
                <a:endParaRPr lang="en-KR" dirty="0"/>
              </a:p>
              <a:p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Problem2 : Sigmoid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ouputs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not zero-centered</a:t>
                </a:r>
              </a:p>
              <a:p>
                <a:endParaRPr lang="en-KR" dirty="0">
                  <a:solidFill>
                    <a:srgbClr val="FF0000"/>
                  </a:solidFill>
                </a:endParaRPr>
              </a:p>
              <a:p>
                <a:r>
                  <a:rPr lang="en-KR" dirty="0">
                    <a:solidFill>
                      <a:srgbClr val="FF0000"/>
                    </a:solidFill>
                  </a:rPr>
                  <a:t>Suppose that a neuron </a:t>
                </a:r>
                <a:r>
                  <a:rPr lang="en-KR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KR" dirty="0"/>
                  <a:t>)</a:t>
                </a:r>
                <a:r>
                  <a:rPr lang="en-KR" dirty="0">
                    <a:solidFill>
                      <a:srgbClr val="FF0000"/>
                    </a:solidFill>
                  </a:rPr>
                  <a:t> is always positive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𝑤𝑖𝑥𝑖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𝑤𝑖𝑥𝑖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𝑤𝑖𝑥𝑖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KR" dirty="0"/>
                  <a:t>)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𝑢𝑝𝑠𝑡𝑟𝑒𝑎𝑚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𝑔𝑟𝑎𝑑𝑖𝑒𝑛𝑡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KR" dirty="0"/>
              </a:p>
              <a:p>
                <a:endParaRPr lang="en-KR" dirty="0"/>
              </a:p>
              <a:p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Problem3 : Exp() is a bit compute expensive</a:t>
                </a:r>
              </a:p>
              <a:p>
                <a:endParaRPr lang="en-K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ECE548-56CD-D5EB-1468-1F688324A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98" y="1432755"/>
                <a:ext cx="6362677" cy="4656211"/>
              </a:xfrm>
              <a:prstGeom prst="rect">
                <a:avLst/>
              </a:prstGeom>
              <a:blipFill>
                <a:blip r:embed="rId2"/>
                <a:stretch>
                  <a:fillRect l="-9960" t="-1359" r="-99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44AF386-A4C9-DB4F-A9A6-7113BCCF2A72}"/>
              </a:ext>
            </a:extLst>
          </p:cNvPr>
          <p:cNvGrpSpPr/>
          <p:nvPr/>
        </p:nvGrpSpPr>
        <p:grpSpPr>
          <a:xfrm>
            <a:off x="7390380" y="859547"/>
            <a:ext cx="2398077" cy="2228494"/>
            <a:chOff x="7390380" y="859547"/>
            <a:chExt cx="2398077" cy="22284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79C73F-AF92-70B8-7AF9-E847265A0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0380" y="859547"/>
              <a:ext cx="2398077" cy="221723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67159B-4506-7CDA-1078-1AEE44E31122}"/>
                </a:ext>
              </a:extLst>
            </p:cNvPr>
            <p:cNvSpPr txBox="1"/>
            <p:nvPr/>
          </p:nvSpPr>
          <p:spPr>
            <a:xfrm>
              <a:off x="7900989" y="2841820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2.</a:t>
              </a:r>
              <a:endParaRPr lang="en-KR" sz="1000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EBCFC7-54E8-D9A4-B60A-CC924B46DEF7}"/>
              </a:ext>
            </a:extLst>
          </p:cNvPr>
          <p:cNvGrpSpPr/>
          <p:nvPr/>
        </p:nvGrpSpPr>
        <p:grpSpPr>
          <a:xfrm>
            <a:off x="7518969" y="3714850"/>
            <a:ext cx="2398077" cy="2674544"/>
            <a:chOff x="7518969" y="3714850"/>
            <a:chExt cx="2398077" cy="26745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45DCC1-B205-ACBD-9DA4-096B3A71E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8969" y="3714850"/>
              <a:ext cx="2398077" cy="25353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3E988F-454D-EDA9-B14F-EB5852510F0F}"/>
                </a:ext>
              </a:extLst>
            </p:cNvPr>
            <p:cNvSpPr txBox="1"/>
            <p:nvPr/>
          </p:nvSpPr>
          <p:spPr>
            <a:xfrm>
              <a:off x="8178071" y="6143173"/>
              <a:ext cx="8373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Fi</a:t>
              </a:r>
              <a:r>
                <a:rPr lang="en-KR" sz="1000" b="1" dirty="0"/>
                <a:t>g. 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59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083E59-99ED-4E9A-9D42-DE40F41A9F0D}"/>
              </a:ext>
            </a:extLst>
          </p:cNvPr>
          <p:cNvSpPr/>
          <p:nvPr/>
        </p:nvSpPr>
        <p:spPr>
          <a:xfrm>
            <a:off x="1449415" y="509425"/>
            <a:ext cx="148826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2E26E-69D2-4BE6-9F53-826712900D62}"/>
              </a:ext>
            </a:extLst>
          </p:cNvPr>
          <p:cNvSpPr txBox="1"/>
          <p:nvPr/>
        </p:nvSpPr>
        <p:spPr>
          <a:xfrm>
            <a:off x="1875499" y="570929"/>
            <a:ext cx="8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tanh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25E88-F7E9-4BCB-B40A-934F677F6AC4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01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741EE-2583-4DDA-8DCC-24004208C113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B9F374-B917-B1FF-2427-59EC5539D442}"/>
                  </a:ext>
                </a:extLst>
              </p:cNvPr>
              <p:cNvSpPr txBox="1"/>
              <p:nvPr/>
            </p:nvSpPr>
            <p:spPr>
              <a:xfrm>
                <a:off x="1107281" y="2301359"/>
                <a:ext cx="6100762" cy="2846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Problem1 : Kill the gradients</a:t>
                </a:r>
                <a:endParaRPr lang="en-US" b="0" i="1" u="none" strike="noStrike" dirty="0">
                  <a:solidFill>
                    <a:srgbClr val="303030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u="none" strike="noStrike" smtClean="0">
                              <a:solidFill>
                                <a:srgbClr val="30303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u="none" strike="noStrike" smtClean="0">
                              <a:solidFill>
                                <a:srgbClr val="30303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u="none" strike="noStrike" smtClean="0">
                                  <a:solidFill>
                                    <a:srgbClr val="30303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u="none" strike="noStrike" smtClean="0">
                                  <a:solidFill>
                                    <a:srgbClr val="30303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u="none" strike="noStrike" smtClean="0">
                          <a:solidFill>
                            <a:srgbClr val="30303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u="none" strike="noStrike" smtClean="0">
                              <a:solidFill>
                                <a:srgbClr val="30303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u="none" strike="noStrike" smtClean="0">
                                  <a:solidFill>
                                    <a:srgbClr val="30303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u="none" strike="noStrike" smtClean="0">
                                  <a:solidFill>
                                    <a:srgbClr val="30303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u="none" strike="noStrike" smtClean="0">
                                  <a:solidFill>
                                    <a:srgbClr val="30303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u="none" strike="noStrike" smtClean="0">
                              <a:solidFill>
                                <a:srgbClr val="30303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u="none" strike="noStrike" dirty="0">
                  <a:solidFill>
                    <a:srgbClr val="303030"/>
                  </a:solidFill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)(1+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dirty="0"/>
              </a:p>
              <a:p>
                <a:pPr/>
                <a:endParaRPr lang="en-KR" dirty="0"/>
              </a:p>
              <a:p>
                <a:pPr/>
                <a:r>
                  <a:rPr lang="en-K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=&gt;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tanh(x)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ouputs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are zero-centered (good!)</a:t>
                </a: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Problem2: Exp() is a bit compute expensive</a:t>
                </a: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K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B9F374-B917-B1FF-2427-59EC5539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2301359"/>
                <a:ext cx="6100762" cy="2846164"/>
              </a:xfrm>
              <a:prstGeom prst="rect">
                <a:avLst/>
              </a:prstGeom>
              <a:blipFill>
                <a:blip r:embed="rId2"/>
                <a:stretch>
                  <a:fillRect l="-832" t="-88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451DF4F-18C0-FCE0-D027-55AE3CF70B99}"/>
              </a:ext>
            </a:extLst>
          </p:cNvPr>
          <p:cNvGrpSpPr/>
          <p:nvPr/>
        </p:nvGrpSpPr>
        <p:grpSpPr>
          <a:xfrm>
            <a:off x="7089775" y="1259657"/>
            <a:ext cx="2884845" cy="3055168"/>
            <a:chOff x="7089775" y="1259657"/>
            <a:chExt cx="2884845" cy="30551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C681A9-4D21-003A-80A0-C7D0DEAB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9775" y="1259657"/>
              <a:ext cx="2884845" cy="30551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5E23D4-826A-2ED1-D632-05A58DEA0969}"/>
                </a:ext>
              </a:extLst>
            </p:cNvPr>
            <p:cNvSpPr txBox="1"/>
            <p:nvPr/>
          </p:nvSpPr>
          <p:spPr>
            <a:xfrm>
              <a:off x="8137975" y="3891677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4.</a:t>
              </a:r>
              <a:endParaRPr lang="en-KR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6653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083E59-99ED-4E9A-9D42-DE40F41A9F0D}"/>
              </a:ext>
            </a:extLst>
          </p:cNvPr>
          <p:cNvSpPr/>
          <p:nvPr/>
        </p:nvSpPr>
        <p:spPr>
          <a:xfrm>
            <a:off x="1449415" y="509425"/>
            <a:ext cx="148826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2E26E-69D2-4BE6-9F53-826712900D62}"/>
              </a:ext>
            </a:extLst>
          </p:cNvPr>
          <p:cNvSpPr txBox="1"/>
          <p:nvPr/>
        </p:nvSpPr>
        <p:spPr>
          <a:xfrm>
            <a:off x="1875499" y="570929"/>
            <a:ext cx="8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ReLU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25E88-F7E9-4BCB-B40A-934F677F6AC4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01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741EE-2583-4DDA-8DCC-24004208C113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B9F374-B917-B1FF-2427-59EC5539D442}"/>
                  </a:ext>
                </a:extLst>
              </p:cNvPr>
              <p:cNvSpPr txBox="1"/>
              <p:nvPr/>
            </p:nvSpPr>
            <p:spPr>
              <a:xfrm>
                <a:off x="1107281" y="2301359"/>
                <a:ext cx="6100762" cy="3544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Problem1 : kill the gradients (in -region)</a:t>
                </a:r>
                <a:endParaRPr lang="en-US" i="1" dirty="0">
                  <a:solidFill>
                    <a:srgbClr val="30303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 not kill the gradients (in +region)</a:t>
                </a:r>
                <a:endParaRPr lang="en-US" i="1" dirty="0">
                  <a:solidFill>
                    <a:srgbClr val="30303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rgbClr val="30303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3030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3030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rgbClr val="30303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3030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3030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3030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3030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solidFill>
                                        <a:srgbClr val="30303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</m:t>
                                  </m:r>
                                  <m:r>
                                    <a:rPr lang="en-US" b="0" i="1" smtClean="0">
                                      <a:solidFill>
                                        <a:srgbClr val="30303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30303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30303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30303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30303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Problem2 : Not zero-centered</a:t>
                </a: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very computationally efficient</a:t>
                </a: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 much faster than sigmoid / tanh (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e.g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6x)</a:t>
                </a:r>
              </a:p>
              <a:p>
                <a:pPr/>
                <a:endParaRPr lang="en-KR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B9F374-B917-B1FF-2427-59EC5539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2301359"/>
                <a:ext cx="6100762" cy="3544047"/>
              </a:xfrm>
              <a:prstGeom prst="rect">
                <a:avLst/>
              </a:prstGeom>
              <a:blipFill>
                <a:blip r:embed="rId2"/>
                <a:stretch>
                  <a:fillRect l="-832" t="-23571" b="-9286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A7AE849-7FEC-5E0E-25AA-4D17553C3800}"/>
              </a:ext>
            </a:extLst>
          </p:cNvPr>
          <p:cNvGrpSpPr/>
          <p:nvPr/>
        </p:nvGrpSpPr>
        <p:grpSpPr>
          <a:xfrm>
            <a:off x="6865143" y="610777"/>
            <a:ext cx="2535238" cy="2732860"/>
            <a:chOff x="7264577" y="1405038"/>
            <a:chExt cx="2535238" cy="27328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5E23D4-826A-2ED1-D632-05A58DEA0969}"/>
                </a:ext>
              </a:extLst>
            </p:cNvPr>
            <p:cNvSpPr txBox="1"/>
            <p:nvPr/>
          </p:nvSpPr>
          <p:spPr>
            <a:xfrm>
              <a:off x="8137975" y="3891677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5.</a:t>
              </a:r>
              <a:endParaRPr lang="en-KR" sz="1000" b="1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0AA6C4F-1EF2-69CB-8CDC-ADEF828B3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4577" y="1405038"/>
              <a:ext cx="2535238" cy="248663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FBAE35-2668-E04C-5C2F-FCA7460C6703}"/>
              </a:ext>
            </a:extLst>
          </p:cNvPr>
          <p:cNvGrpSpPr/>
          <p:nvPr/>
        </p:nvGrpSpPr>
        <p:grpSpPr>
          <a:xfrm>
            <a:off x="6865143" y="3675220"/>
            <a:ext cx="4565701" cy="2814429"/>
            <a:chOff x="6865143" y="3428999"/>
            <a:chExt cx="4565701" cy="28144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A9F270-A062-2978-0540-0E2AD474EC38}"/>
                </a:ext>
              </a:extLst>
            </p:cNvPr>
            <p:cNvSpPr txBox="1"/>
            <p:nvPr/>
          </p:nvSpPr>
          <p:spPr>
            <a:xfrm>
              <a:off x="7738540" y="5997207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6.</a:t>
              </a:r>
              <a:endParaRPr lang="en-KR" sz="1000" b="1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EDEFBD-626C-EAB3-CA01-943B1A7C4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5143" y="3428999"/>
              <a:ext cx="4565701" cy="2568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98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552A01-C16C-405F-A37B-05A8269E89C0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01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90AD2-246A-4351-9A94-888A9E661D1E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4C13B5-D471-4146-AC51-1435AC0DDE31}"/>
              </a:ext>
            </a:extLst>
          </p:cNvPr>
          <p:cNvSpPr/>
          <p:nvPr/>
        </p:nvSpPr>
        <p:spPr>
          <a:xfrm>
            <a:off x="1449415" y="509425"/>
            <a:ext cx="148826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E0B0D0-1C1F-76F4-A389-693A6AB27161}"/>
              </a:ext>
            </a:extLst>
          </p:cNvPr>
          <p:cNvSpPr txBox="1"/>
          <p:nvPr/>
        </p:nvSpPr>
        <p:spPr>
          <a:xfrm>
            <a:off x="1486360" y="570929"/>
            <a:ext cx="145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Leaky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ReLU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EC9A01-C96E-F07C-DF78-C16A83D5E577}"/>
                  </a:ext>
                </a:extLst>
              </p:cNvPr>
              <p:cNvSpPr txBox="1"/>
              <p:nvPr/>
            </p:nvSpPr>
            <p:spPr>
              <a:xfrm>
                <a:off x="1107281" y="2301359"/>
                <a:ext cx="6100762" cy="3480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 not kill the gradients</a:t>
                </a:r>
                <a:endParaRPr lang="en-US" b="0" i="1" dirty="0">
                  <a:solidFill>
                    <a:srgbClr val="30303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⁡(0.01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30303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303030"/>
                  </a:solidFill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Problem2 : Not zero-centered</a:t>
                </a: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very computationally efficient</a:t>
                </a: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 much faster than sigmoid / tanh (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e.g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6x)</a:t>
                </a: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Parametric Rectifier (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PReLU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K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EC9A01-C96E-F07C-DF78-C16A83D5E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2301359"/>
                <a:ext cx="6100762" cy="3480183"/>
              </a:xfrm>
              <a:prstGeom prst="rect">
                <a:avLst/>
              </a:prstGeom>
              <a:blipFill>
                <a:blip r:embed="rId2"/>
                <a:stretch>
                  <a:fillRect l="-4366" t="-24000" b="-72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FB6F495-9997-E538-801C-1177C788C049}"/>
              </a:ext>
            </a:extLst>
          </p:cNvPr>
          <p:cNvGrpSpPr/>
          <p:nvPr/>
        </p:nvGrpSpPr>
        <p:grpSpPr>
          <a:xfrm>
            <a:off x="6724650" y="1608138"/>
            <a:ext cx="4114800" cy="3512991"/>
            <a:chOff x="6724650" y="1608138"/>
            <a:chExt cx="4114800" cy="351299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D4F6801-61A2-004F-1EBD-28A0791AB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4650" y="1608138"/>
              <a:ext cx="4114800" cy="3098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C01338-0BC5-C346-222B-D4CBAD21AD21}"/>
                </a:ext>
              </a:extLst>
            </p:cNvPr>
            <p:cNvSpPr txBox="1"/>
            <p:nvPr/>
          </p:nvSpPr>
          <p:spPr>
            <a:xfrm>
              <a:off x="7993607" y="4874908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7.</a:t>
              </a:r>
              <a:endParaRPr lang="en-KR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9688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552A01-C16C-405F-A37B-05A8269E89C0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01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90AD2-246A-4351-9A94-888A9E661D1E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4C13B5-D471-4146-AC51-1435AC0DDE31}"/>
              </a:ext>
            </a:extLst>
          </p:cNvPr>
          <p:cNvSpPr/>
          <p:nvPr/>
        </p:nvSpPr>
        <p:spPr>
          <a:xfrm>
            <a:off x="1449415" y="509425"/>
            <a:ext cx="148826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E0C64-2E37-B3A4-F3BF-1C0E67350E38}"/>
              </a:ext>
            </a:extLst>
          </p:cNvPr>
          <p:cNvSpPr txBox="1"/>
          <p:nvPr/>
        </p:nvSpPr>
        <p:spPr>
          <a:xfrm>
            <a:off x="1869350" y="576713"/>
            <a:ext cx="68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ELU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B656A1-C41E-27D8-5FFB-24D61EF45FC6}"/>
                  </a:ext>
                </a:extLst>
              </p:cNvPr>
              <p:cNvSpPr txBox="1"/>
              <p:nvPr/>
            </p:nvSpPr>
            <p:spPr>
              <a:xfrm>
                <a:off x="1107281" y="2301359"/>
                <a:ext cx="6100762" cy="4098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Dose not kill the gradients</a:t>
                </a:r>
                <a:endParaRPr lang="en-US" b="0" i="1" dirty="0">
                  <a:solidFill>
                    <a:srgbClr val="30303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0303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30303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Close to zero mean outputs</a:t>
                </a: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very computationally efficient</a:t>
                </a: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 much faster than sigmoid / tanh (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e.g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6x)</a:t>
                </a: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Adds some robustness to noise compared with Leaky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ReLU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Problem1 :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Computarion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requires exp()</a:t>
                </a:r>
                <a:endParaRPr lang="en-KR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B656A1-C41E-27D8-5FFB-24D61EF45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2301359"/>
                <a:ext cx="6100762" cy="4098045"/>
              </a:xfrm>
              <a:prstGeom prst="rect">
                <a:avLst/>
              </a:prstGeom>
              <a:blipFill>
                <a:blip r:embed="rId2"/>
                <a:stretch>
                  <a:fillRect l="-5198" t="-27160" b="-1543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B2B2F5-592F-9C94-8101-E0CE273D0A84}"/>
              </a:ext>
            </a:extLst>
          </p:cNvPr>
          <p:cNvGrpSpPr/>
          <p:nvPr/>
        </p:nvGrpSpPr>
        <p:grpSpPr>
          <a:xfrm>
            <a:off x="6294437" y="2070099"/>
            <a:ext cx="5232400" cy="3351067"/>
            <a:chOff x="6637337" y="1770062"/>
            <a:chExt cx="5232400" cy="33510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E329539-19F2-46E1-FB7F-BB0DAF0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7337" y="1770062"/>
              <a:ext cx="5232400" cy="2832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2CC37C-3220-CA8F-0F89-D7157E8CBE07}"/>
                </a:ext>
              </a:extLst>
            </p:cNvPr>
            <p:cNvSpPr txBox="1"/>
            <p:nvPr/>
          </p:nvSpPr>
          <p:spPr>
            <a:xfrm>
              <a:off x="7993607" y="4874908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8.</a:t>
              </a:r>
              <a:endParaRPr lang="en-KR" sz="1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66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552A01-C16C-405F-A37B-05A8269E89C0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01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90AD2-246A-4351-9A94-888A9E661D1E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4C13B5-D471-4146-AC51-1435AC0DDE31}"/>
              </a:ext>
            </a:extLst>
          </p:cNvPr>
          <p:cNvSpPr/>
          <p:nvPr/>
        </p:nvSpPr>
        <p:spPr>
          <a:xfrm>
            <a:off x="1449415" y="509425"/>
            <a:ext cx="148826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D7848-1492-FCDD-98DA-5CFE48657270}"/>
              </a:ext>
            </a:extLst>
          </p:cNvPr>
          <p:cNvSpPr txBox="1"/>
          <p:nvPr/>
        </p:nvSpPr>
        <p:spPr>
          <a:xfrm>
            <a:off x="1802241" y="570929"/>
            <a:ext cx="93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SELU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CAE24D-A73C-2E63-3306-8765744BCA06}"/>
              </a:ext>
            </a:extLst>
          </p:cNvPr>
          <p:cNvGrpSpPr/>
          <p:nvPr/>
        </p:nvGrpSpPr>
        <p:grpSpPr>
          <a:xfrm>
            <a:off x="5219700" y="1541462"/>
            <a:ext cx="6972300" cy="3322492"/>
            <a:chOff x="5219700" y="1541462"/>
            <a:chExt cx="6972300" cy="332249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5E07BFC-CA75-C236-8956-A7D287B3C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9700" y="1541462"/>
              <a:ext cx="6972300" cy="2946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1FC021-A9DC-CFC8-00AD-C6C38922B382}"/>
                </a:ext>
              </a:extLst>
            </p:cNvPr>
            <p:cNvSpPr txBox="1"/>
            <p:nvPr/>
          </p:nvSpPr>
          <p:spPr>
            <a:xfrm>
              <a:off x="7636419" y="4617733"/>
              <a:ext cx="7884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 Fig. 9.</a:t>
              </a:r>
              <a:endParaRPr lang="en-KR" sz="1000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789A98-5E0F-F406-9475-FE53EDE061AC}"/>
                  </a:ext>
                </a:extLst>
              </p:cNvPr>
              <p:cNvSpPr txBox="1"/>
              <p:nvPr/>
            </p:nvSpPr>
            <p:spPr>
              <a:xfrm>
                <a:off x="1107281" y="2301359"/>
                <a:ext cx="6100762" cy="2436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30303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30303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30303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eqAr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eqAr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Scaled version ELU  better for deep networks</a:t>
                </a:r>
              </a:p>
              <a:p>
                <a:pPr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Self-normalizing Property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789A98-5E0F-F406-9475-FE53EDE06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81" y="2301359"/>
                <a:ext cx="6100762" cy="2436051"/>
              </a:xfrm>
              <a:prstGeom prst="rect">
                <a:avLst/>
              </a:prstGeom>
              <a:blipFill>
                <a:blip r:embed="rId3"/>
                <a:stretch>
                  <a:fillRect l="-5198" t="-56771" b="-36979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53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640</Words>
  <Application>Microsoft Macintosh PowerPoint</Application>
  <PresentationFormat>Widescreen</PresentationFormat>
  <Paragraphs>176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G마켓 산스 TTF Medium</vt:lpstr>
      <vt:lpstr>맑은 고딕</vt:lpstr>
      <vt:lpstr>Arial</vt:lpstr>
      <vt:lpstr>Cambria Math</vt:lpstr>
      <vt:lpstr>Gill Sans Nova</vt:lpstr>
      <vt:lpstr>Lato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Sanha</dc:creator>
  <cp:lastModifiedBy>노건우</cp:lastModifiedBy>
  <cp:revision>8</cp:revision>
  <dcterms:created xsi:type="dcterms:W3CDTF">2021-03-25T14:18:36Z</dcterms:created>
  <dcterms:modified xsi:type="dcterms:W3CDTF">2022-05-15T12:27:21Z</dcterms:modified>
</cp:coreProperties>
</file>